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1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114.xml"/>
  <Override ContentType="application/vnd.openxmlformats-officedocument.presentationml.slide+xml" PartName="/ppt/slides/slide31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110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124.xml"/>
  <Override ContentType="application/vnd.openxmlformats-officedocument.presentationml.slide+xml" PartName="/ppt/slides/slide83.xml"/>
  <Override ContentType="application/vnd.openxmlformats-officedocument.presentationml.slide+xml" PartName="/ppt/slides/slide106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15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Glenn Elliott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7" Type="http://schemas.openxmlformats.org/officeDocument/2006/relationships/slide" Target="slides/slide102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29" Type="http://schemas.openxmlformats.org/officeDocument/2006/relationships/slide" Target="slides/slide124.xml"/><Relationship Id="rId128" Type="http://schemas.openxmlformats.org/officeDocument/2006/relationships/slide" Target="slides/slide123.xml"/><Relationship Id="rId127" Type="http://schemas.openxmlformats.org/officeDocument/2006/relationships/slide" Target="slides/slide122.xml"/><Relationship Id="rId126" Type="http://schemas.openxmlformats.org/officeDocument/2006/relationships/slide" Target="slides/slide121.xml"/><Relationship Id="rId26" Type="http://schemas.openxmlformats.org/officeDocument/2006/relationships/slide" Target="slides/slide21.xml"/><Relationship Id="rId121" Type="http://schemas.openxmlformats.org/officeDocument/2006/relationships/slide" Target="slides/slide116.xml"/><Relationship Id="rId25" Type="http://schemas.openxmlformats.org/officeDocument/2006/relationships/slide" Target="slides/slide20.xml"/><Relationship Id="rId120" Type="http://schemas.openxmlformats.org/officeDocument/2006/relationships/slide" Target="slides/slide115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125" Type="http://schemas.openxmlformats.org/officeDocument/2006/relationships/slide" Target="slides/slide120.xml"/><Relationship Id="rId29" Type="http://schemas.openxmlformats.org/officeDocument/2006/relationships/slide" Target="slides/slide24.xml"/><Relationship Id="rId124" Type="http://schemas.openxmlformats.org/officeDocument/2006/relationships/slide" Target="slides/slide119.xml"/><Relationship Id="rId123" Type="http://schemas.openxmlformats.org/officeDocument/2006/relationships/slide" Target="slides/slide118.xml"/><Relationship Id="rId122" Type="http://schemas.openxmlformats.org/officeDocument/2006/relationships/slide" Target="slides/slide117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18" Type="http://schemas.openxmlformats.org/officeDocument/2006/relationships/slide" Target="slides/slide113.xml"/><Relationship Id="rId117" Type="http://schemas.openxmlformats.org/officeDocument/2006/relationships/slide" Target="slides/slide112.xml"/><Relationship Id="rId116" Type="http://schemas.openxmlformats.org/officeDocument/2006/relationships/slide" Target="slides/slide111.xml"/><Relationship Id="rId115" Type="http://schemas.openxmlformats.org/officeDocument/2006/relationships/slide" Target="slides/slide110.xml"/><Relationship Id="rId119" Type="http://schemas.openxmlformats.org/officeDocument/2006/relationships/slide" Target="slides/slide114.xml"/><Relationship Id="rId15" Type="http://schemas.openxmlformats.org/officeDocument/2006/relationships/slide" Target="slides/slide10.xml"/><Relationship Id="rId110" Type="http://schemas.openxmlformats.org/officeDocument/2006/relationships/slide" Target="slides/slide105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14" Type="http://schemas.openxmlformats.org/officeDocument/2006/relationships/slide" Target="slides/slide109.xml"/><Relationship Id="rId18" Type="http://schemas.openxmlformats.org/officeDocument/2006/relationships/slide" Target="slides/slide13.xml"/><Relationship Id="rId113" Type="http://schemas.openxmlformats.org/officeDocument/2006/relationships/slide" Target="slides/slide108.xml"/><Relationship Id="rId112" Type="http://schemas.openxmlformats.org/officeDocument/2006/relationships/slide" Target="slides/slide107.xml"/><Relationship Id="rId111" Type="http://schemas.openxmlformats.org/officeDocument/2006/relationships/slide" Target="slides/slide106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6-11-29T13:30:41.072">
    <p:pos x="6000" y="0"/>
    <p:text>I'd agree with these 3 but add a 4th - We believe they are the best person for the new role including external candidates - success in current role does not mean success in new role). We are not good at 3 currently.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Shape 8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4" name="Shape 8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Shape 84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Shape 8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3" name="Shape 8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4" name="Shape 85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Shape 8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1" name="Shape 8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Shape 86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9" name="Shape 8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0" name="Shape 87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Shape 87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7" name="Shape 8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Shape 87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5" name="Shape 8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Shape 88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Shape 8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3" name="Shape 8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Shape 89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9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Shape 9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1" name="Shape 9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Shape 90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9" name="Shape 9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0" name="Shape 91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Shape 9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7" name="Shape 9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Shape 91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Shape 9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5" name="Shape 9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6" name="Shape 92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Shape 9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3" name="Shape 9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4" name="Shape 93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Shape 9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1" name="Shape 9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2" name="Shape 94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Shape 94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9" name="Shape 9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0" name="Shape 95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Shape 95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7" name="Shape 9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8" name="Shape 95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Shape 9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5" name="Shape 9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2" name="Shape 9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Shape 9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9" name="Shape 9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6" name="Shape 9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Shape 9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3" name="Shape 9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4" name="Shape 1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Shape 9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0" name="Shape 10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Shape 10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7" name="Shape 10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3" name="Shape 10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20" name="Shape 10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1" name="Shape 102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hape 10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28" name="Shape 10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9" name="Shape 102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2" name="Shape 2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" name="Shape 24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54" name="Shape 2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69" name="Shape 2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9" name="Shape 2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6" name="Shape 3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3" name="Shape 3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9" name="Shape 3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2" name="Shape 3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9" name="Shape 3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6" name="Shape 3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3" name="Shape 3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0" name="Shape 3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7" name="Shape 3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74" name="Shape 3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75" name="Shape 3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2" name="Shape 3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88" name="Shape 3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95" name="Shape 395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96" name="Shape 396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6" name="Shape 4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12" name="Shape 412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13" name="Shape 413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21" name="Shape 421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2" name="Shape 422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30" name="Shape 430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31" name="Shape 431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42" name="Shape 442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3" name="Shape 443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57" name="Shape 457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58" name="Shape 458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67" name="Shape 4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68" name="Shape 4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77" name="Shape 4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78" name="Shape 4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85" name="Shape 4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86" name="Shape 4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3" name="Shape 4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0" name="Shape 5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07" name="Shape 5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08" name="Shape 5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18" name="Shape 5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19" name="Shape 5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28" name="Shape 52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29" name="Shape 5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39" name="Shape 539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40" name="Shape 540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46" name="Shape 546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47" name="Shape 547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54" name="Shape 554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55" name="Shape 555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61" name="Shape 561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62" name="Shape 562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69" name="Shape 569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70" name="Shape 570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hape 5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7" name="Shape 5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84" name="Shape 584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85" name="Shape 585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2" name="Shape 5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9" name="Shape 5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6" name="Shape 6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3" name="Shape 6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0" name="Shape 6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Shape 6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7" name="Shape 6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4" name="Shape 63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1" name="Shape 64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7" name="Shape 6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Shape 65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53" name="Shape 653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54" name="Shape 654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Shape 66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61" name="Shape 661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62" name="Shape 662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9" name="Shape 6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Shape 67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76" name="Shape 676"/>
          <p:cNvSpPr/>
          <p:nvPr>
            <p:ph idx="2" type="sldImg"/>
          </p:nvPr>
        </p:nvSpPr>
        <p:spPr>
          <a:xfrm>
            <a:off x="1144587" y="684212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77" name="Shape 677"/>
          <p:cNvSpPr txBox="1"/>
          <p:nvPr>
            <p:ph idx="1" type="body"/>
          </p:nvPr>
        </p:nvSpPr>
        <p:spPr>
          <a:xfrm>
            <a:off x="915987" y="4344987"/>
            <a:ext cx="502602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Shape 6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3" name="Shape 6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Shape 6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0" name="Shape 6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6" name="Shape 69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02" name="Shape 7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3" name="Shape 7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0" name="Shape 7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6" name="Shape 7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3" name="Shape 7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hape 7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0" name="Shape 7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hape 7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7" name="Shape 7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4" name="Shape 7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Shape 7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1" name="Shape 7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Shape 7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8" name="Shape 7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Shape 7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5" name="Shape 7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Shape 7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2" name="Shape 7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9" name="Shape 7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6" name="Shape 7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Shape 79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3" name="Shape 8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4" name="Shape 80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Shape 8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1" name="Shape 8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2" name="Shape 81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Shape 8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9" name="Shape 8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Shape 82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Shape 8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8" name="Shape 8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9" name="Shape 82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6" name="Shape 8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Shape 83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2400" y="6248400"/>
            <a:ext cx="1131823" cy="4795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Relationship Id="rId3" Type="http://schemas.openxmlformats.org/officeDocument/2006/relationships/comments" Target="../comments/comment1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1.xml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4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hyperlink" Target="http://upload.wikimedia.org/wikipedia/en/9/9a/Enron_Logo.svg" TargetMode="External"/><Relationship Id="rId6" Type="http://schemas.openxmlformats.org/officeDocument/2006/relationships/image" Target="../media/image4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Culture:</a:t>
            </a:r>
            <a:br>
              <a:rPr b="0" i="0" lang="en-US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 </a:t>
            </a:r>
            <a:br>
              <a:rPr b="0" i="0" lang="en-US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descr="http://www.webdesign.org/img_articles/4912/ying-yang.jpg" id="92" name="Shape 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800" y="3581400"/>
            <a:ext cx="2143125" cy="209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62" name="Shape 162"/>
          <p:cNvSpPr txBox="1"/>
          <p:nvPr/>
        </p:nvSpPr>
        <p:spPr>
          <a:xfrm>
            <a:off x="838200" y="2362200"/>
            <a:ext cx="3487737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</a:p>
        </p:txBody>
      </p:sp>
      <p:sp>
        <p:nvSpPr>
          <p:cNvPr id="163" name="Shape 163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listen well, instead of reacting fast, so you can better understand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concise and articulate in speech and writing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treat people with respect independent of their status or disagreement with you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maintain calm poise in stressful situations 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Annual Comp Review</a:t>
            </a:r>
          </a:p>
        </p:txBody>
      </p:sp>
      <p:sp>
        <p:nvSpPr>
          <p:cNvPr id="848" name="Shape 84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many firms, when employees are hired, market compensation applies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at comp review time, it no longer applies!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Netflix, market comp always applies: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Essentially, top of market comp is re-established each year for high performing employees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annual comp review, manager has to answer the Three Tests for the personal market for each of their employees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50" name="Shape 85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Confidential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Fixed Budgets</a:t>
            </a:r>
          </a:p>
        </p:txBody>
      </p:sp>
      <p:sp>
        <p:nvSpPr>
          <p:cNvPr id="857" name="Shape 85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no centrally administered “raise pools” each year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Instead, each manager aligns their people to top of market each year – the market will be different in different areas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8" name="Shape 8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Shape 86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Compensation Over Time</a:t>
            </a:r>
          </a:p>
        </p:txBody>
      </p:sp>
      <p:sp>
        <p:nvSpPr>
          <p:cNvPr id="865" name="Shape 86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people will move up in comp very quickly because their value in the marketplace is moving up quickly, driven by increasing skills and/or great demand for their area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people will stay flat because their value in the marketplace has done that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Depends in part on inflation and economy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Always top of market, though, for that person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Shape 8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Shape 87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Compensation Not Dependent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Netflix Success</a:t>
            </a:r>
          </a:p>
        </p:txBody>
      </p:sp>
      <p:sp>
        <p:nvSpPr>
          <p:cNvPr id="873" name="Shape 87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Whether Netflix is prospering or floundering, we pay at the top of the market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Sports teams with losing records still pay talent the market rate, to get back to winning</a:t>
            </a:r>
          </a:p>
        </p:txBody>
      </p:sp>
      <p:sp>
        <p:nvSpPr>
          <p:cNvPr id="874" name="Shape 87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Bad Comp Practices</a:t>
            </a:r>
          </a:p>
        </p:txBody>
      </p:sp>
      <p:sp>
        <p:nvSpPr>
          <p:cNvPr id="881" name="Shape 88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 sets pay at Nth percentile of title-linked compensation data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“Major League Pitcher” problem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 cares about internal parity instead of external market value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Fairness in comp is being true to the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 gives everyone a 4% raise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unlikely to reflect the market</a:t>
            </a:r>
          </a:p>
        </p:txBody>
      </p:sp>
      <p:sp>
        <p:nvSpPr>
          <p:cNvPr id="882" name="Shape 88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Shape 88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Top of Market Comp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Done Right...</a:t>
            </a:r>
          </a:p>
        </p:txBody>
      </p:sp>
      <p:sp>
        <p:nvSpPr>
          <p:cNvPr id="889" name="Shape 88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will rarely counter with higher comp when someone is voluntarily leaving because we have already moved comp to our max for that person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Employees will feel they are getting paid well relative to their other options in the market</a:t>
            </a:r>
          </a:p>
        </p:txBody>
      </p:sp>
      <p:sp>
        <p:nvSpPr>
          <p:cNvPr id="890" name="Shape 89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Versus Traditional Model</a:t>
            </a:r>
          </a:p>
        </p:txBody>
      </p:sp>
      <p:sp>
        <p:nvSpPr>
          <p:cNvPr id="897" name="Shape 89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Traditional model is good prior year earns a raise, independent of market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is employees can get materially under- or over-paid relative to the market, over time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materially under-paid, employees switch firms to take advantage of market-based pay on hiring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materially over-paid, employees are trapped in current firm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Consistent market-based pay is better model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Shape 89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Shape 90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 Success</a:t>
            </a:r>
          </a:p>
        </p:txBody>
      </p:sp>
      <p:sp>
        <p:nvSpPr>
          <p:cNvPr id="905" name="Shape 90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It’s pretty ingrained in our society that the size of one’s raise is the indicator of how well one did the prior year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for us the other factor is the outside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 success is still a big factor in comp because it influences market value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particular, how much we would pay to keep the person</a:t>
            </a:r>
          </a:p>
        </p:txBody>
      </p:sp>
      <p:sp>
        <p:nvSpPr>
          <p:cNvPr id="906" name="Shape 90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Shape 9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 For Each Employee to Understand Their Market Value</a:t>
            </a:r>
          </a:p>
        </p:txBody>
      </p:sp>
      <p:sp>
        <p:nvSpPr>
          <p:cNvPr id="913" name="Shape 9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It’s a healthy idea, not a traitorous one, to understand what other firms would pay you, by interviewing and talking to peers at other companies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Talk with your manager about what you find in terms of comp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Stay mindful of company confidential information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4" name="Shape 91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Shape 9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Efficiency</a:t>
            </a:r>
          </a:p>
        </p:txBody>
      </p:sp>
      <p:sp>
        <p:nvSpPr>
          <p:cNvPr id="921" name="Shape 9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 salary is the </a:t>
            </a:r>
            <a:r>
              <a:rPr b="1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most efficient 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 of comp 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motivating for any given expense level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bonuses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Instead, </a:t>
            </a:r>
            <a:r>
              <a:rPr b="1" i="0" lang="en-US" sz="28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put all that expense into big salaries,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give people freedom to spend their salaries as they think best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Employees can decide how much Netflix stock they want, versus cash</a:t>
            </a:r>
          </a:p>
        </p:txBody>
      </p:sp>
      <p:sp>
        <p:nvSpPr>
          <p:cNvPr id="922" name="Shape 9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0" name="Shape 170"/>
          <p:cNvSpPr txBox="1"/>
          <p:nvPr/>
        </p:nvSpPr>
        <p:spPr>
          <a:xfrm>
            <a:off x="838200" y="2362200"/>
            <a:ext cx="1627188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</a:t>
            </a:r>
          </a:p>
        </p:txBody>
      </p:sp>
      <p:sp>
        <p:nvSpPr>
          <p:cNvPr id="171" name="Shape 171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accomplish amazing amounts of important work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demonstrate consistently strong performance so colleagues can rely upon you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focus on great results rather than on process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exhibit bias-to-action, and avoid analysis-paralysis 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Vesting or Deferred Comp</a:t>
            </a:r>
          </a:p>
        </p:txBody>
      </p:sp>
      <p:sp>
        <p:nvSpPr>
          <p:cNvPr id="929" name="Shape 9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want managers to “own” their people with vesting – all comp is fully vested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managers to be responsible for creating a great place to work, and paying at the top of market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Employees are free to leave us anytime, without penalty, but nearly everyone stays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Employees stay because they are passionate about their work, and well paid, not because of a deferred compensation system</a:t>
            </a:r>
          </a:p>
        </p:txBody>
      </p:sp>
      <p:sp>
        <p:nvSpPr>
          <p:cNvPr id="930" name="Shape 93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Shape 93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Ranking Against Other Employees</a:t>
            </a:r>
          </a:p>
        </p:txBody>
      </p:sp>
      <p:sp>
        <p:nvSpPr>
          <p:cNvPr id="937" name="Shape 93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avoid “top 30%” and “bottom 10%” rankings amongst employees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want employees to feel competitive </a:t>
            </a:r>
            <a:r>
              <a:rPr b="0" i="1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each other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all of our employees to be “top 10%” relative to the pool of global candidates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employees to help each other, and they do</a:t>
            </a:r>
          </a:p>
        </p:txBody>
      </p:sp>
      <p:sp>
        <p:nvSpPr>
          <p:cNvPr id="938" name="Shape 93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Shape 94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945" name="Shape 94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6" name="Shape 94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Shape 95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some time periods, in some groups, there will be lots of opportunity and growth at Netflix</a:t>
            </a:r>
          </a:p>
        </p:txBody>
      </p:sp>
      <p:sp>
        <p:nvSpPr>
          <p:cNvPr id="953" name="Shape 95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Some people, through both luck and talent, will have extraordinary career growth</a:t>
            </a:r>
          </a:p>
        </p:txBody>
      </p:sp>
      <p:sp>
        <p:nvSpPr>
          <p:cNvPr id="954" name="Shape 95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9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Shape 96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Baseball Analogy: Minors to Majors</a:t>
            </a:r>
          </a:p>
        </p:txBody>
      </p:sp>
      <p:sp>
        <p:nvSpPr>
          <p:cNvPr id="961" name="Shape 96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talented people usually get to move up, but only true for the very talented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luck in terms of what positions open up and what the competition is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people move to other teams to get the opportunity they want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 teams keep their best talent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minor league players keep playing even though they don’t move up because they love the game</a:t>
            </a:r>
          </a:p>
        </p:txBody>
      </p:sp>
      <p:sp>
        <p:nvSpPr>
          <p:cNvPr id="962" name="Shape 96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Shape 96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Doesn’t Have to Be for Life</a:t>
            </a:r>
          </a:p>
        </p:txBody>
      </p:sp>
      <p:sp>
        <p:nvSpPr>
          <p:cNvPr id="968" name="Shape 96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some times, in some groups, there may not be enough growth opportunity for everyone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which case we should celebrate someone leaving Netflix for a bigger job that we didn’t have available to offer them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that is what the person prefers</a:t>
            </a:r>
          </a:p>
        </p:txBody>
      </p:sp>
      <p:sp>
        <p:nvSpPr>
          <p:cNvPr id="969" name="Shape 96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Shape 97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Necessary Conditions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Promotion</a:t>
            </a:r>
          </a:p>
        </p:txBody>
      </p:sp>
      <p:sp>
        <p:nvSpPr>
          <p:cNvPr id="975" name="Shape 97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Job has to be big enough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might have an incredible manager of something, but we don’t need a director of it because job isn’t big enough</a:t>
            </a:r>
          </a:p>
          <a:p>
            <a:pPr indent="-228600" lvl="2" marL="1143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incredible manager left, we would replace with a manager, not with a director</a:t>
            </a:r>
          </a:p>
          <a:p>
            <a:pPr indent="-514350" lvl="0" marL="51435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Person has to be a superstar in current role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 get the next level job here if applying from outside and we knew their talents well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 get the next level job at peer firm that knew their talents well</a:t>
            </a:r>
          </a:p>
          <a:p>
            <a:pPr indent="-514350" lvl="0" marL="51435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Person is an extraordinary role model of our culture and values</a:t>
            </a: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6" name="Shape 97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Shape 98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Timing</a:t>
            </a:r>
          </a:p>
        </p:txBody>
      </p:sp>
      <p:sp>
        <p:nvSpPr>
          <p:cNvPr id="982" name="Shape 98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a manager would promote to prevent an employee from leaving, the manager should promote now instead of waiting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tests still have to be passed </a:t>
            </a:r>
          </a:p>
          <a:p>
            <a:pPr indent="-514350" lvl="1" marL="9715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Job big enough </a:t>
            </a:r>
          </a:p>
          <a:p>
            <a:pPr indent="-514350" lvl="1" marL="9715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Superstar in current role</a:t>
            </a:r>
          </a:p>
          <a:p>
            <a:pPr indent="-514350" lvl="1" marL="9715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 is an extraordinary role model of our culture and values</a:t>
            </a:r>
          </a:p>
          <a:p>
            <a:pPr indent="-514350" lvl="1" marL="9715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14350" lvl="1" marL="9715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3" name="Shape 98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7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Shape 98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</a:p>
        </p:txBody>
      </p:sp>
      <p:sp>
        <p:nvSpPr>
          <p:cNvPr id="989" name="Shape 98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develop people by giving them the opportunity to develop themselves, by surrounding them with stunning colleagues and giving them big challenges to work on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Mediocre colleagues or unchallenging work is what kills progress of a person’s skills</a:t>
            </a:r>
          </a:p>
        </p:txBody>
      </p:sp>
      <p:sp>
        <p:nvSpPr>
          <p:cNvPr id="990" name="Shape 99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Shape 99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Career “Planning” Not for Us</a:t>
            </a:r>
          </a:p>
        </p:txBody>
      </p:sp>
      <p:sp>
        <p:nvSpPr>
          <p:cNvPr id="996" name="Shape 99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Formalized development is rarely effective, and we don’t try to do it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e.g., Mentor assignment, rotation around a firm,  multi-year career paths, etc. </a:t>
            </a:r>
          </a:p>
        </p:txBody>
      </p:sp>
      <p:sp>
        <p:nvSpPr>
          <p:cNvPr id="997" name="Shape 99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8" name="Shape 178"/>
          <p:cNvSpPr txBox="1"/>
          <p:nvPr/>
        </p:nvSpPr>
        <p:spPr>
          <a:xfrm>
            <a:off x="838200" y="2362200"/>
            <a:ext cx="2016124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Curiosity</a:t>
            </a:r>
          </a:p>
        </p:txBody>
      </p:sp>
      <p:sp>
        <p:nvSpPr>
          <p:cNvPr id="179" name="Shape 179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learn rapidly and eagerly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seek to understand our strategy, market, customers, and suppliers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broadly knowledgeable about business, technology and entertainment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contribute effectively outside of your specialty 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Support Self-Improvement</a:t>
            </a:r>
          </a:p>
        </p:txBody>
      </p:sp>
      <p:sp>
        <p:nvSpPr>
          <p:cNvPr id="1003" name="Shape 100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people are generally self-improving through experience, observation, introspection, reading, and discussion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long as they have stunning colleagues and big challenges to work on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all try to help each other grow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very honest with each other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4" name="Shape 100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 txBox="1"/>
          <p:nvPr>
            <p:ph type="ctrTitle"/>
          </p:nvPr>
        </p:nvSpPr>
        <p:spPr>
          <a:xfrm>
            <a:off x="685800" y="2130425"/>
            <a:ext cx="7924799" cy="1527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people to manage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their own career growth,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not rely on a corporation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“planning” their careers</a:t>
            </a:r>
          </a:p>
        </p:txBody>
      </p:sp>
      <p:sp>
        <p:nvSpPr>
          <p:cNvPr id="1010" name="Shape 10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 txBox="1"/>
          <p:nvPr>
            <p:ph type="ctrTitle"/>
          </p:nvPr>
        </p:nvSpPr>
        <p:spPr>
          <a:xfrm>
            <a:off x="685800" y="2130425"/>
            <a:ext cx="7924799" cy="1527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Economic Security is based on your Skills and Reputation</a:t>
            </a:r>
          </a:p>
        </p:txBody>
      </p:sp>
      <p:sp>
        <p:nvSpPr>
          <p:cNvPr id="1016" name="Shape 1016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 try hard to consistently provide opportunity to grow both by surrounding you with great talent</a:t>
            </a:r>
          </a:p>
        </p:txBody>
      </p:sp>
      <p:sp>
        <p:nvSpPr>
          <p:cNvPr id="1017" name="Shape 101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2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Shape 10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1024" name="Shape 10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5" name="Shape 102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hape 1031"/>
          <p:cNvSpPr txBox="1"/>
          <p:nvPr>
            <p:ph type="ctrTitle"/>
          </p:nvPr>
        </p:nvSpPr>
        <p:spPr>
          <a:xfrm>
            <a:off x="533400" y="2130425"/>
            <a:ext cx="80010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keep improving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culture as we grow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try to get better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seeking excellence</a:t>
            </a:r>
          </a:p>
        </p:txBody>
      </p:sp>
      <p:sp>
        <p:nvSpPr>
          <p:cNvPr id="1032" name="Shape 103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6" name="Shape 186"/>
          <p:cNvSpPr txBox="1"/>
          <p:nvPr/>
        </p:nvSpPr>
        <p:spPr>
          <a:xfrm>
            <a:off x="838200" y="2362200"/>
            <a:ext cx="2416175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Innovation</a:t>
            </a:r>
          </a:p>
        </p:txBody>
      </p:sp>
      <p:sp>
        <p:nvSpPr>
          <p:cNvPr id="187" name="Shape 187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re-conceptualize issues to discover practical solutions to hard problems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challenge prevailing assumptions when warranted, and suggest better approaches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create new ideas that prove useful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keep us nimble by minimizing complexity and finding time to simplify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4" name="Shape 194"/>
          <p:cNvSpPr txBox="1"/>
          <p:nvPr/>
        </p:nvSpPr>
        <p:spPr>
          <a:xfrm>
            <a:off x="838200" y="2362200"/>
            <a:ext cx="1906588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Courage</a:t>
            </a:r>
          </a:p>
        </p:txBody>
      </p:sp>
      <p:sp>
        <p:nvSpPr>
          <p:cNvPr id="195" name="Shape 195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say what you think even if it is controversial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make tough decisions without agonizing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take smart risks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question actions inconsistent with our values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02" name="Shape 202"/>
          <p:cNvSpPr txBox="1"/>
          <p:nvPr/>
        </p:nvSpPr>
        <p:spPr>
          <a:xfrm>
            <a:off x="838200" y="2362200"/>
            <a:ext cx="1741488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Passion</a:t>
            </a:r>
          </a:p>
        </p:txBody>
      </p:sp>
      <p:sp>
        <p:nvSpPr>
          <p:cNvPr id="203" name="Shape 203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inspire others with your thirst for excellence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care intensely about Netflix‘s success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celebrate wins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tenacious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0" name="Shape 210"/>
          <p:cNvSpPr txBox="1"/>
          <p:nvPr/>
        </p:nvSpPr>
        <p:spPr>
          <a:xfrm>
            <a:off x="838200" y="2362200"/>
            <a:ext cx="1897062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Honesty</a:t>
            </a:r>
          </a:p>
        </p:txBody>
      </p:sp>
      <p:sp>
        <p:nvSpPr>
          <p:cNvPr id="211" name="Shape 211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known for candor and directness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non-political when you disagree with others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only say things about fellow employees you will say to their face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quick to admit mistakes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8" name="Shape 218"/>
          <p:cNvSpPr txBox="1"/>
          <p:nvPr/>
        </p:nvSpPr>
        <p:spPr>
          <a:xfrm>
            <a:off x="838200" y="2362200"/>
            <a:ext cx="2646363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Selflessness</a:t>
            </a:r>
          </a:p>
        </p:txBody>
      </p:sp>
      <p:sp>
        <p:nvSpPr>
          <p:cNvPr id="219" name="Shape 219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seek what is best for Netflix, rather than best for yourself or your group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ego-less when searching for the best ideas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make time to help colleagues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share information openly and proactively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 if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person at Netflix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someone you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respect and learn from…</a:t>
            </a:r>
          </a:p>
        </p:txBody>
      </p:sp>
      <p:sp>
        <p:nvSpPr>
          <p:cNvPr id="232" name="Shape 23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Seek Excellence</a:t>
            </a:r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Our culture focuses on helping us achieve excellence</a:t>
            </a:r>
          </a:p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 Workplace is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44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Stunning Colleagues</a:t>
            </a:r>
          </a:p>
        </p:txBody>
      </p:sp>
      <p:sp>
        <p:nvSpPr>
          <p:cNvPr id="238" name="Shape 238"/>
          <p:cNvSpPr txBox="1"/>
          <p:nvPr>
            <p:ph idx="1" type="subTitle"/>
          </p:nvPr>
        </p:nvSpPr>
        <p:spPr>
          <a:xfrm>
            <a:off x="1143000" y="3886200"/>
            <a:ext cx="6858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Great workplace is </a:t>
            </a:r>
            <a:r>
              <a:rPr b="0" i="1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espresso, lush benefits, sushi lunches, grand parties, or nice offices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96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 do some of these things, but only if they are efficient at attracting and retaining 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stunning colleagues</a:t>
            </a:r>
          </a:p>
        </p:txBody>
      </p:sp>
      <p:sp>
        <p:nvSpPr>
          <p:cNvPr id="239" name="Shape 23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Like every company,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try to hire well</a:t>
            </a:r>
          </a:p>
        </p:txBody>
      </p:sp>
      <p:sp>
        <p:nvSpPr>
          <p:cNvPr id="245" name="Shape 24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Unlike many companies,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practice: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adequate performance gets a generous severance package</a:t>
            </a:r>
          </a:p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We’re a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not a family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We’re like a </a:t>
            </a:r>
            <a:r>
              <a:rPr b="1" i="0" lang="en-US" sz="3959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 sports team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a kid’s recreational team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leaders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hire, develop and cut </a:t>
            </a:r>
            <a:r>
              <a:rPr b="1" i="0" lang="en-US" sz="3959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smartly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we have stars in every position</a:t>
            </a:r>
          </a:p>
        </p:txBody>
      </p:sp>
      <p:sp>
        <p:nvSpPr>
          <p:cNvPr id="258" name="Shape 2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b="0" i="1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4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Keeper Test </a:t>
            </a: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Managers Use:</a:t>
            </a:r>
          </a:p>
        </p:txBody>
      </p:sp>
      <p:sp>
        <p:nvSpPr>
          <p:cNvPr id="265" name="Shape 265"/>
          <p:cNvSpPr txBox="1"/>
          <p:nvPr>
            <p:ph idx="1" type="subTitle"/>
          </p:nvPr>
        </p:nvSpPr>
        <p:spPr>
          <a:xfrm>
            <a:off x="1143000" y="3505200"/>
            <a:ext cx="6858000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800" u="sng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Which of my people</a:t>
            </a: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if they told me they were leaving,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for a similar job at a peer company, 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sng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would I fight hard to keep at Netflix?</a:t>
            </a:r>
          </a:p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b="0" i="1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4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Keeper Test </a:t>
            </a: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Managers Use:</a:t>
            </a:r>
          </a:p>
        </p:txBody>
      </p:sp>
      <p:sp>
        <p:nvSpPr>
          <p:cNvPr id="273" name="Shape 273"/>
          <p:cNvSpPr txBox="1"/>
          <p:nvPr>
            <p:ph idx="1" type="subTitle"/>
          </p:nvPr>
        </p:nvSpPr>
        <p:spPr>
          <a:xfrm>
            <a:off x="1143000" y="3505200"/>
            <a:ext cx="6858000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800" u="sng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Which of my people</a:t>
            </a: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if they told me they were leaving,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for a similar job at a peer company, </a:t>
            </a:r>
            <a:br>
              <a:rPr b="0" i="0" lang="en-US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sng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would I fight hard to keep at Netflix?</a:t>
            </a:r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75" name="Shape 275"/>
          <p:cNvSpPr/>
          <p:nvPr/>
        </p:nvSpPr>
        <p:spPr>
          <a:xfrm>
            <a:off x="990600" y="990600"/>
            <a:ext cx="7467600" cy="830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other people should get a generous severance now, </a:t>
            </a:r>
            <a:b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we can open a slot to try to find a star for that role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Honesty Always</a:t>
            </a:r>
          </a:p>
        </p:txBody>
      </p:sp>
      <p:sp>
        <p:nvSpPr>
          <p:cNvPr id="281" name="Shape 281"/>
          <p:cNvSpPr txBox="1"/>
          <p:nvPr>
            <p:ph idx="1" type="subTitle"/>
          </p:nvPr>
        </p:nvSpPr>
        <p:spPr>
          <a:xfrm>
            <a:off x="1371600" y="3733800"/>
            <a:ext cx="64007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As a leader, no one in your group should be materially surprised of your views</a:t>
            </a:r>
          </a:p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Honesty Always</a:t>
            </a:r>
          </a:p>
        </p:txBody>
      </p:sp>
      <p:sp>
        <p:nvSpPr>
          <p:cNvPr id="288" name="Shape 288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Candor is not just a leader’s responsibility, and you should periodically ask your manager: “If I told you I were leaving, how hard would you work to change my mind?”</a:t>
            </a:r>
          </a:p>
        </p:txBody>
      </p:sp>
      <p:sp>
        <p:nvSpPr>
          <p:cNvPr id="289" name="Shape 28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of Us are Responsible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Ensuring We Live our Values</a:t>
            </a:r>
          </a:p>
        </p:txBody>
      </p:sp>
      <p:sp>
        <p:nvSpPr>
          <p:cNvPr id="295" name="Shape 295"/>
          <p:cNvSpPr txBox="1"/>
          <p:nvPr>
            <p:ph idx="1" type="subTitle"/>
          </p:nvPr>
        </p:nvSpPr>
        <p:spPr>
          <a:xfrm>
            <a:off x="1066800" y="3886200"/>
            <a:ext cx="701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“You question actions inconsistent with our values” is part of the Courage value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t/>
            </a:r>
            <a:endParaRPr b="0" i="0" sz="272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Akin to the honor code pledge: </a:t>
            </a: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“I will not lie, nor cheat, nor steal,</a:t>
            </a: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1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nor tolerate those who do</a:t>
            </a:r>
            <a:r>
              <a:rPr b="1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” </a:t>
            </a:r>
          </a:p>
        </p:txBody>
      </p:sp>
      <p:sp>
        <p:nvSpPr>
          <p:cNvPr id="296" name="Shape 29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 Sports Team Metaphor is Good, but Imperfect</a:t>
            </a:r>
          </a:p>
        </p:txBody>
      </p:sp>
      <p:sp>
        <p:nvSpPr>
          <p:cNvPr id="302" name="Shape 302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96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Athletic teams have a </a:t>
            </a:r>
            <a:r>
              <a:rPr b="0" i="1" lang="en-US" sz="296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fixed number </a:t>
            </a:r>
            <a:r>
              <a:rPr b="0" i="0" lang="en-US" sz="296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of positions, so team members are always competing with each other for one of the precious slots</a:t>
            </a:r>
          </a:p>
        </p:txBody>
      </p:sp>
      <p:sp>
        <p:nvSpPr>
          <p:cNvPr id="303" name="Shape 30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Corporate Team</a:t>
            </a:r>
          </a:p>
        </p:txBody>
      </p:sp>
      <p:sp>
        <p:nvSpPr>
          <p:cNvPr id="309" name="Shape 309"/>
          <p:cNvSpPr txBox="1"/>
          <p:nvPr>
            <p:ph idx="1" type="subTitle"/>
          </p:nvPr>
        </p:nvSpPr>
        <p:spPr>
          <a:xfrm>
            <a:off x="1371600" y="3886200"/>
            <a:ext cx="6400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The more talent we have, 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the more we can accomplish, 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so our people assist each other all the time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indent="0" lvl="0" marL="0" marR="0" rtl="0" algn="ctr">
              <a:lnSpc>
                <a:spcPct val="80000"/>
              </a:lnSpc>
              <a:spcBef>
                <a:spcPts val="496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Internal “cutthroat” or “sink or swim” </a:t>
            </a:r>
            <a:b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behavior is rare and not tolerated</a:t>
            </a:r>
          </a:p>
        </p:txBody>
      </p:sp>
      <p:sp>
        <p:nvSpPr>
          <p:cNvPr id="310" name="Shape 3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Help Each Other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 Great</a:t>
            </a:r>
          </a:p>
        </p:txBody>
      </p:sp>
      <p:sp>
        <p:nvSpPr>
          <p:cNvPr id="316" name="Shape 3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Isn’t Loyalty Good? 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about Hard Workers?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about Brilliant Jerks?  </a:t>
            </a:r>
          </a:p>
        </p:txBody>
      </p:sp>
      <p:sp>
        <p:nvSpPr>
          <p:cNvPr id="322" name="Shape 3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Loyalty is Good</a:t>
            </a:r>
          </a:p>
        </p:txBody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Loyalty is good as a stabilizer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who have been stars for us, and hit a bad patch, get a near term pass because we think they are likely to become stars for us again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the same:  if Netflix hits a </a:t>
            </a:r>
            <a:r>
              <a:rPr b="0" i="1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temporary</a:t>
            </a: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bad patch, we want people to stick with us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unlimited loyalty to a shrinking firm, or to an ineffective employee, is not what we are about</a:t>
            </a:r>
          </a:p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 Work – Not Relevant</a:t>
            </a:r>
          </a:p>
        </p:txBody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measure people by how many hours they work or how much they are in the office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 care about accomplishing great work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Sustained B-level performance, despite “A for effort”, generates a generous severance package, with respect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Sustained A-level performance, despite minimal effort, is rewarded with more responsibility and great pay</a:t>
            </a:r>
          </a:p>
        </p:txBody>
      </p:sp>
      <p:sp>
        <p:nvSpPr>
          <p:cNvPr id="336" name="Shape 33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Brilliant Jerks</a:t>
            </a:r>
          </a:p>
        </p:txBody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companies tolerate them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us, cost to effective teamwork is too high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Diverse styles are fine – as long as person embodies the 9 values</a:t>
            </a:r>
          </a:p>
        </p:txBody>
      </p:sp>
      <p:sp>
        <p:nvSpPr>
          <p:cNvPr id="343" name="Shape 34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are we so insistent on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performance?</a:t>
            </a:r>
          </a:p>
        </p:txBody>
      </p:sp>
      <p:sp>
        <p:nvSpPr>
          <p:cNvPr id="349" name="Shape 349"/>
          <p:cNvSpPr txBox="1"/>
          <p:nvPr>
            <p:ph idx="1" type="subTitle"/>
          </p:nvPr>
        </p:nvSpPr>
        <p:spPr>
          <a:xfrm>
            <a:off x="1295400" y="3886200"/>
            <a:ext cx="670559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 procedural work, the best are </a:t>
            </a:r>
            <a:r>
              <a:rPr b="0" i="0" lang="en-US" sz="272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2x </a:t>
            </a:r>
            <a:br>
              <a:rPr b="0" i="0" lang="en-US" sz="272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better than the average.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 creative/inventive work, the best are </a:t>
            </a:r>
            <a:r>
              <a:rPr b="0" i="0" lang="en-US" sz="272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10x </a:t>
            </a:r>
            <a:br>
              <a:rPr b="0" i="0" lang="en-US" sz="272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better than the average, so huge premium on creating effective teams of the best</a:t>
            </a:r>
          </a:p>
        </p:txBody>
      </p:sp>
      <p:sp>
        <p:nvSpPr>
          <p:cNvPr id="350" name="Shape 35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are we so insistent on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performance?</a:t>
            </a:r>
          </a:p>
        </p:txBody>
      </p:sp>
      <p:sp>
        <p:nvSpPr>
          <p:cNvPr id="356" name="Shape 356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Great Workplace is </a:t>
            </a:r>
            <a:b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Stunning Colleagues</a:t>
            </a:r>
          </a:p>
        </p:txBody>
      </p:sp>
      <p:sp>
        <p:nvSpPr>
          <p:cNvPr id="357" name="Shape 35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High Performance Culture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Right for Everyone</a:t>
            </a:r>
          </a:p>
        </p:txBody>
      </p:sp>
      <p:sp>
        <p:nvSpPr>
          <p:cNvPr id="363" name="Shape 36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people love our culture, and stay a long time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thrive on excellence and candor and change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would be disappointed if given a severance package, but lots of mutual warmth and respect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people, however, value job security and stability over performance, and don’t like our culture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feel fearful at Netflix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are sometimes bitter if let go, and feel that we are political place to work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We’re getting better at attracting only the former, and helping the latter realize we are not right for them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None/>
            </a:pPr>
            <a:r>
              <a:t/>
            </a:r>
            <a:endParaRPr b="0" i="0" sz="272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Shape 37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companies have nice sounding value statements displayed in the lobby, such as: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6" name="Shape 116"/>
          <p:cNvSpPr txBox="1"/>
          <p:nvPr>
            <p:ph idx="1" type="subTitle"/>
          </p:nvPr>
        </p:nvSpPr>
        <p:spPr>
          <a:xfrm>
            <a:off x="1447800" y="4191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Integrity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Respect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Excellence</a:t>
            </a:r>
            <a:b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Rare Responsible Person</a:t>
            </a:r>
          </a:p>
        </p:txBody>
      </p:sp>
      <p:sp>
        <p:nvSpPr>
          <p:cNvPr id="378" name="Shape 37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 motivating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 aware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 disciplined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 improving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Acts like a leader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Doesn’t wait to be told what to do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Picks up the trash lying on the floor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Shape 3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Responsible People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959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Thrive</a:t>
            </a:r>
            <a:r>
              <a:rPr b="1" i="0" lang="en-US" sz="3959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Freedom,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are </a:t>
            </a:r>
            <a:r>
              <a:rPr b="1" i="0" lang="en-US" sz="3959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Worthy 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Freedom</a:t>
            </a:r>
          </a:p>
        </p:txBody>
      </p:sp>
      <p:sp>
        <p:nvSpPr>
          <p:cNvPr id="385" name="Shape 38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model is to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 freedom as we grow,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rather than limit it,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continue to attract and nourish innovative people,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we have better chance of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sustained success</a:t>
            </a:r>
          </a:p>
        </p:txBody>
      </p:sp>
      <p:sp>
        <p:nvSpPr>
          <p:cNvPr id="392" name="Shape 39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Companies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3959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Curtail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Freedom as they get Bigger</a:t>
            </a:r>
          </a:p>
        </p:txBody>
      </p:sp>
      <p:cxnSp>
        <p:nvCxnSpPr>
          <p:cNvPr id="399" name="Shape 399"/>
          <p:cNvCxnSpPr/>
          <p:nvPr/>
        </p:nvCxnSpPr>
        <p:spPr>
          <a:xfrm flipH="1" rot="10800000">
            <a:off x="990600" y="2362199"/>
            <a:ext cx="6553200" cy="1524000"/>
          </a:xfrm>
          <a:prstGeom prst="straightConnector1">
            <a:avLst/>
          </a:prstGeom>
          <a:noFill/>
          <a:ln cap="flat" cmpd="sng" w="38100">
            <a:solidFill>
              <a:srgbClr val="008000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400" name="Shape 400"/>
          <p:cNvCxnSpPr/>
          <p:nvPr/>
        </p:nvCxnSpPr>
        <p:spPr>
          <a:xfrm>
            <a:off x="990600" y="3886200"/>
            <a:ext cx="6476999" cy="1219199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01" name="Shape 401"/>
          <p:cNvSpPr txBox="1"/>
          <p:nvPr/>
        </p:nvSpPr>
        <p:spPr>
          <a:xfrm>
            <a:off x="4860925" y="2474913"/>
            <a:ext cx="844550" cy="3667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Bigger</a:t>
            </a:r>
          </a:p>
        </p:txBody>
      </p:sp>
      <p:sp>
        <p:nvSpPr>
          <p:cNvPr id="402" name="Shape 402"/>
          <p:cNvSpPr txBox="1"/>
          <p:nvPr/>
        </p:nvSpPr>
        <p:spPr>
          <a:xfrm>
            <a:off x="4860925" y="4267200"/>
            <a:ext cx="2003425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Employee Freedom</a:t>
            </a:r>
          </a:p>
        </p:txBody>
      </p:sp>
      <p:sp>
        <p:nvSpPr>
          <p:cNvPr id="403" name="Shape 40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Do Most Companies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Curtail Freedom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Become Bureaucratic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they Grow?</a:t>
            </a:r>
          </a:p>
        </p:txBody>
      </p:sp>
      <p:sp>
        <p:nvSpPr>
          <p:cNvPr id="409" name="Shape 40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Desire for Bigger Positive Impact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Creates Growth</a:t>
            </a:r>
          </a:p>
        </p:txBody>
      </p:sp>
      <p:cxnSp>
        <p:nvCxnSpPr>
          <p:cNvPr id="416" name="Shape 416"/>
          <p:cNvCxnSpPr/>
          <p:nvPr/>
        </p:nvCxnSpPr>
        <p:spPr>
          <a:xfrm flipH="1" rot="10800000">
            <a:off x="1143000" y="1904999"/>
            <a:ext cx="5791200" cy="41148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17" name="Shape 417"/>
          <p:cNvSpPr txBox="1"/>
          <p:nvPr/>
        </p:nvSpPr>
        <p:spPr>
          <a:xfrm>
            <a:off x="5013325" y="3163888"/>
            <a:ext cx="116681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Growth</a:t>
            </a:r>
          </a:p>
        </p:txBody>
      </p:sp>
      <p:sp>
        <p:nvSpPr>
          <p:cNvPr id="418" name="Shape 41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Growth Increases Complexity</a:t>
            </a:r>
          </a:p>
        </p:txBody>
      </p:sp>
      <p:cxnSp>
        <p:nvCxnSpPr>
          <p:cNvPr id="425" name="Shape 425"/>
          <p:cNvCxnSpPr/>
          <p:nvPr/>
        </p:nvCxnSpPr>
        <p:spPr>
          <a:xfrm flipH="1" rot="10800000">
            <a:off x="1143000" y="1904999"/>
            <a:ext cx="5791200" cy="41148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26" name="Shape 426"/>
          <p:cNvSpPr txBox="1"/>
          <p:nvPr/>
        </p:nvSpPr>
        <p:spPr>
          <a:xfrm>
            <a:off x="6096000" y="2590800"/>
            <a:ext cx="16938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Complexity</a:t>
            </a:r>
          </a:p>
        </p:txBody>
      </p:sp>
      <p:sp>
        <p:nvSpPr>
          <p:cNvPr id="427" name="Shape 42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Growth Also Often Shrinks Talent Density</a:t>
            </a:r>
          </a:p>
        </p:txBody>
      </p:sp>
      <p:cxnSp>
        <p:nvCxnSpPr>
          <p:cNvPr id="434" name="Shape 434"/>
          <p:cNvCxnSpPr/>
          <p:nvPr/>
        </p:nvCxnSpPr>
        <p:spPr>
          <a:xfrm>
            <a:off x="1066800" y="4114800"/>
            <a:ext cx="5714999" cy="7620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35" name="Shape 435"/>
          <p:cNvSpPr txBox="1"/>
          <p:nvPr/>
        </p:nvSpPr>
        <p:spPr>
          <a:xfrm>
            <a:off x="4551362" y="4953000"/>
            <a:ext cx="45926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High Performance Employees</a:t>
            </a:r>
          </a:p>
        </p:txBody>
      </p:sp>
      <p:cxnSp>
        <p:nvCxnSpPr>
          <p:cNvPr id="436" name="Shape 436"/>
          <p:cNvCxnSpPr/>
          <p:nvPr/>
        </p:nvCxnSpPr>
        <p:spPr>
          <a:xfrm flipH="1" rot="10800000">
            <a:off x="1143000" y="1904999"/>
            <a:ext cx="5791200" cy="4114800"/>
          </a:xfrm>
          <a:prstGeom prst="straightConnector1">
            <a:avLst/>
          </a:prstGeom>
          <a:noFill/>
          <a:ln cap="flat" cmpd="sng" w="2540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37" name="Shape 437"/>
          <p:cNvSpPr/>
          <p:nvPr/>
        </p:nvSpPr>
        <p:spPr>
          <a:xfrm>
            <a:off x="3375025" y="4410075"/>
            <a:ext cx="41275" cy="26987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41538" y="77647"/>
                  <a:pt x="120000" y="0"/>
                  <a:pt x="120000" y="0"/>
                </a:cubicBezTo>
                <a:cubicBezTo>
                  <a:pt x="120000" y="0"/>
                  <a:pt x="41538" y="77647"/>
                  <a:pt x="0" y="120000"/>
                </a:cubicBez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Shape 438"/>
          <p:cNvSpPr txBox="1"/>
          <p:nvPr/>
        </p:nvSpPr>
        <p:spPr>
          <a:xfrm>
            <a:off x="6096000" y="2590800"/>
            <a:ext cx="16938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Complexity</a:t>
            </a:r>
          </a:p>
        </p:txBody>
      </p:sp>
      <p:sp>
        <p:nvSpPr>
          <p:cNvPr id="439" name="Shape 43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Chaos Emerges</a:t>
            </a:r>
          </a:p>
        </p:txBody>
      </p:sp>
      <p:cxnSp>
        <p:nvCxnSpPr>
          <p:cNvPr id="446" name="Shape 446"/>
          <p:cNvCxnSpPr/>
          <p:nvPr/>
        </p:nvCxnSpPr>
        <p:spPr>
          <a:xfrm>
            <a:off x="1066800" y="4114800"/>
            <a:ext cx="5714999" cy="7620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47" name="Shape 447"/>
          <p:cNvSpPr txBox="1"/>
          <p:nvPr/>
        </p:nvSpPr>
        <p:spPr>
          <a:xfrm>
            <a:off x="4551362" y="4953000"/>
            <a:ext cx="4592637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High Performance Employees</a:t>
            </a:r>
          </a:p>
        </p:txBody>
      </p:sp>
      <p:cxnSp>
        <p:nvCxnSpPr>
          <p:cNvPr id="448" name="Shape 448"/>
          <p:cNvCxnSpPr/>
          <p:nvPr/>
        </p:nvCxnSpPr>
        <p:spPr>
          <a:xfrm flipH="1" rot="10800000">
            <a:off x="1143000" y="1904999"/>
            <a:ext cx="5791200" cy="4114800"/>
          </a:xfrm>
          <a:prstGeom prst="straightConnector1">
            <a:avLst/>
          </a:prstGeom>
          <a:noFill/>
          <a:ln cap="flat" cmpd="sng" w="2540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49" name="Shape 449"/>
          <p:cNvSpPr/>
          <p:nvPr/>
        </p:nvSpPr>
        <p:spPr>
          <a:xfrm>
            <a:off x="3375025" y="4410075"/>
            <a:ext cx="41275" cy="26987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41538" y="77647"/>
                  <a:pt x="120000" y="0"/>
                  <a:pt x="120000" y="0"/>
                </a:cubicBezTo>
                <a:cubicBezTo>
                  <a:pt x="120000" y="0"/>
                  <a:pt x="41538" y="77647"/>
                  <a:pt x="0" y="120000"/>
                </a:cubicBez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Shape 450"/>
          <p:cNvSpPr txBox="1"/>
          <p:nvPr/>
        </p:nvSpPr>
        <p:spPr>
          <a:xfrm>
            <a:off x="1524000" y="2133600"/>
            <a:ext cx="3952875" cy="9239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Chaos and errors spike here – business</a:t>
            </a:r>
            <a:b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has become too complex to run</a:t>
            </a:r>
            <a:b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informally with this talent level</a:t>
            </a:r>
          </a:p>
        </p:txBody>
      </p:sp>
      <p:sp>
        <p:nvSpPr>
          <p:cNvPr id="451" name="Shape 451"/>
          <p:cNvSpPr/>
          <p:nvPr/>
        </p:nvSpPr>
        <p:spPr>
          <a:xfrm>
            <a:off x="2819400" y="3124200"/>
            <a:ext cx="685799" cy="1295400"/>
          </a:xfrm>
          <a:prstGeom prst="curvedRightArrow">
            <a:avLst>
              <a:gd fmla="val 37778" name="adj1"/>
              <a:gd fmla="val 75556" name="adj2"/>
              <a:gd fmla="val 33333" name="adj3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Shape 452"/>
          <p:cNvSpPr/>
          <p:nvPr/>
        </p:nvSpPr>
        <p:spPr>
          <a:xfrm>
            <a:off x="3395662" y="2743200"/>
            <a:ext cx="2395537" cy="2014537"/>
          </a:xfrm>
          <a:custGeom>
            <a:pathLst>
              <a:path extrusionOk="0" h="120000" w="120000">
                <a:moveTo>
                  <a:pt x="0" y="101250"/>
                </a:moveTo>
                <a:lnTo>
                  <a:pt x="119999" y="0"/>
                </a:lnTo>
                <a:lnTo>
                  <a:pt x="119999" y="120000"/>
                </a:lnTo>
                <a:lnTo>
                  <a:pt x="0" y="10125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Shape 453"/>
          <p:cNvSpPr txBox="1"/>
          <p:nvPr/>
        </p:nvSpPr>
        <p:spPr>
          <a:xfrm>
            <a:off x="6096000" y="2590800"/>
            <a:ext cx="16938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Complexity</a:t>
            </a:r>
          </a:p>
        </p:txBody>
      </p:sp>
      <p:sp>
        <p:nvSpPr>
          <p:cNvPr id="454" name="Shape 45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Emerges to Stop the Chaos</a:t>
            </a:r>
          </a:p>
        </p:txBody>
      </p:sp>
      <p:sp>
        <p:nvSpPr>
          <p:cNvPr id="461" name="Shape 461"/>
          <p:cNvSpPr txBox="1"/>
          <p:nvPr/>
        </p:nvSpPr>
        <p:spPr>
          <a:xfrm>
            <a:off x="4343400" y="3352800"/>
            <a:ext cx="1592262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</a:p>
        </p:txBody>
      </p:sp>
      <p:cxnSp>
        <p:nvCxnSpPr>
          <p:cNvPr id="462" name="Shape 462"/>
          <p:cNvCxnSpPr/>
          <p:nvPr/>
        </p:nvCxnSpPr>
        <p:spPr>
          <a:xfrm flipH="1" rot="10800000">
            <a:off x="1905000" y="2285999"/>
            <a:ext cx="4038599" cy="28956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463" name="Shape 463"/>
          <p:cNvSpPr txBox="1"/>
          <p:nvPr/>
        </p:nvSpPr>
        <p:spPr>
          <a:xfrm>
            <a:off x="4357687" y="3770312"/>
            <a:ext cx="3132137" cy="20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one loves process, but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feels good compared to the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pain of chaos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“Time to grow up” becomes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professional management’s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mantra</a:t>
            </a:r>
          </a:p>
        </p:txBody>
      </p:sp>
      <p:sp>
        <p:nvSpPr>
          <p:cNvPr id="464" name="Shape 46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ctrTitle"/>
          </p:nvPr>
        </p:nvSpPr>
        <p:spPr>
          <a:xfrm>
            <a:off x="533400" y="1905000"/>
            <a:ext cx="8077199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Enron, whose leaders went to jail,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which went bankrupt from fraud,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had these values displayed in their lobby:</a:t>
            </a:r>
          </a:p>
        </p:txBody>
      </p:sp>
      <p:sp>
        <p:nvSpPr>
          <p:cNvPr id="123" name="Shape 123"/>
          <p:cNvSpPr txBox="1"/>
          <p:nvPr>
            <p:ph idx="1" type="subTitle"/>
          </p:nvPr>
        </p:nvSpPr>
        <p:spPr>
          <a:xfrm>
            <a:off x="1447800" y="4191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Integrity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Respect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Excellence</a:t>
            </a:r>
            <a:br>
              <a:rPr b="1" i="0" lang="en-US" sz="224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descr="http://www.hellocompany.org/images/andrew_s_fastow.jpg" id="125" name="Shape 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6600" y="3657600"/>
            <a:ext cx="1425574" cy="2495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1.gstatic.com/images?q=tbn:ANd9GcRcMnR1s6uahQzItEjAaqzZantxYNIW1BXIgyO3KDvL4CT915xs" id="126" name="Shape 1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4191000"/>
            <a:ext cx="2590800" cy="17621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Enron Logo.svg" id="127" name="Shape 127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81400" y="0"/>
            <a:ext cx="1631950" cy="16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/>
          <p:nvPr/>
        </p:nvSpPr>
        <p:spPr>
          <a:xfrm>
            <a:off x="1600200" y="6172200"/>
            <a:ext cx="6362699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(These values were not, however, what was really valued at Enron)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Process-focus Drives More Talent Out</a:t>
            </a:r>
          </a:p>
        </p:txBody>
      </p:sp>
      <p:sp>
        <p:nvSpPr>
          <p:cNvPr id="471" name="Shape 471"/>
          <p:cNvSpPr txBox="1"/>
          <p:nvPr/>
        </p:nvSpPr>
        <p:spPr>
          <a:xfrm>
            <a:off x="3962400" y="3810000"/>
            <a:ext cx="4592638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High Performance Employees</a:t>
            </a:r>
          </a:p>
        </p:txBody>
      </p:sp>
      <p:sp>
        <p:nvSpPr>
          <p:cNvPr id="472" name="Shape 472"/>
          <p:cNvSpPr/>
          <p:nvPr/>
        </p:nvSpPr>
        <p:spPr>
          <a:xfrm>
            <a:off x="3375025" y="4410075"/>
            <a:ext cx="41275" cy="26987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41538" y="77647"/>
                  <a:pt x="120000" y="0"/>
                  <a:pt x="120000" y="0"/>
                </a:cubicBezTo>
                <a:cubicBezTo>
                  <a:pt x="120000" y="0"/>
                  <a:pt x="41538" y="77647"/>
                  <a:pt x="0" y="120000"/>
                </a:cubicBez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838200" y="4076700"/>
            <a:ext cx="6781800" cy="1714500"/>
          </a:xfrm>
          <a:custGeom>
            <a:pathLst>
              <a:path extrusionOk="0" h="120000" w="120000">
                <a:moveTo>
                  <a:pt x="5393" y="2666"/>
                </a:moveTo>
                <a:cubicBezTo>
                  <a:pt x="2696" y="1333"/>
                  <a:pt x="0" y="0"/>
                  <a:pt x="8089" y="2666"/>
                </a:cubicBezTo>
                <a:cubicBezTo>
                  <a:pt x="16179" y="5333"/>
                  <a:pt x="39325" y="12444"/>
                  <a:pt x="53932" y="18666"/>
                </a:cubicBezTo>
                <a:cubicBezTo>
                  <a:pt x="68539" y="24888"/>
                  <a:pt x="85842" y="32000"/>
                  <a:pt x="95730" y="40000"/>
                </a:cubicBezTo>
                <a:cubicBezTo>
                  <a:pt x="105617" y="48000"/>
                  <a:pt x="109213" y="53333"/>
                  <a:pt x="113258" y="66666"/>
                </a:cubicBezTo>
                <a:cubicBezTo>
                  <a:pt x="117303" y="80000"/>
                  <a:pt x="118876" y="111111"/>
                  <a:pt x="120000" y="120000"/>
                </a:cubicBezTo>
              </a:path>
            </a:pathLst>
          </a:cu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Shape 47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Brings Seductively Strong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Near-Term Outcome</a:t>
            </a:r>
          </a:p>
        </p:txBody>
      </p:sp>
      <p:sp>
        <p:nvSpPr>
          <p:cNvPr id="481" name="Shape 48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highly-successful process-driven company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leading share in its market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Minimal thinking required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 mistakes made – very efficient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 curious innovator-mavericks remain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optimized processes for its existing market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Efficiency has trumped flexibility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Then the Market Shifts…</a:t>
            </a:r>
          </a:p>
        </p:txBody>
      </p:sp>
      <p:sp>
        <p:nvSpPr>
          <p:cNvPr id="489" name="Shape 48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Market shifts due to new technology or competitors or business models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 is unable to adapt quickly 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because the employees are extremely good at following the existing processes, and process adherence is the value system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 generally grinds painfully into irrelevance</a:t>
            </a:r>
          </a:p>
        </p:txBody>
      </p:sp>
      <p:sp>
        <p:nvSpPr>
          <p:cNvPr id="490" name="Shape 49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Seems Like Three Bad Options</a:t>
            </a:r>
          </a:p>
        </p:txBody>
      </p:sp>
      <p:sp>
        <p:nvSpPr>
          <p:cNvPr id="496" name="Shape 49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Stay creative by staying small, but therefore have less impact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rules as you grow, and suffer chaos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process as you grow to drive efficient execution of current model, but cripple creativity, flexibility, and ability to thrive when your market eventually changes</a:t>
            </a:r>
          </a:p>
        </p:txBody>
      </p:sp>
      <p:sp>
        <p:nvSpPr>
          <p:cNvPr id="497" name="Shape 49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Fourth Option</a:t>
            </a:r>
          </a:p>
        </p:txBody>
      </p:sp>
      <p:sp>
        <p:nvSpPr>
          <p:cNvPr id="503" name="Shape 50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Chaos as you grow with Ever More High Performance People – not with Rules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Then you can continue to mostly run informally with self-discipline, and avoid chaos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run informally part is what enables and attracts creativity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Shape 50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Key:  Increase Talent Density faster than Complexity Grows</a:t>
            </a:r>
          </a:p>
        </p:txBody>
      </p:sp>
      <p:cxnSp>
        <p:nvCxnSpPr>
          <p:cNvPr id="511" name="Shape 511"/>
          <p:cNvCxnSpPr/>
          <p:nvPr/>
        </p:nvCxnSpPr>
        <p:spPr>
          <a:xfrm flipH="1" rot="10800000">
            <a:off x="1600200" y="3733800"/>
            <a:ext cx="5714999" cy="1066799"/>
          </a:xfrm>
          <a:prstGeom prst="straightConnector1">
            <a:avLst/>
          </a:prstGeom>
          <a:noFill/>
          <a:ln cap="flat" cmpd="sng" w="2540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512" name="Shape 512"/>
          <p:cNvSpPr txBox="1"/>
          <p:nvPr/>
        </p:nvSpPr>
        <p:spPr>
          <a:xfrm rot="-1282820">
            <a:off x="1566862" y="2817812"/>
            <a:ext cx="4592636" cy="457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High Performance Employees</a:t>
            </a:r>
          </a:p>
        </p:txBody>
      </p:sp>
      <p:sp>
        <p:nvSpPr>
          <p:cNvPr id="513" name="Shape 513"/>
          <p:cNvSpPr txBox="1"/>
          <p:nvPr/>
        </p:nvSpPr>
        <p:spPr>
          <a:xfrm rot="-576605">
            <a:off x="2673349" y="4351338"/>
            <a:ext cx="3016249" cy="4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Complexity</a:t>
            </a:r>
          </a:p>
        </p:txBody>
      </p:sp>
      <p:cxnSp>
        <p:nvCxnSpPr>
          <p:cNvPr id="514" name="Shape 514"/>
          <p:cNvCxnSpPr/>
          <p:nvPr/>
        </p:nvCxnSpPr>
        <p:spPr>
          <a:xfrm flipH="1" rot="10800000">
            <a:off x="1600200" y="1828799"/>
            <a:ext cx="5867400" cy="2362200"/>
          </a:xfrm>
          <a:prstGeom prst="straightConnector1">
            <a:avLst/>
          </a:prstGeom>
          <a:noFill/>
          <a:ln cap="flat" cmpd="sng" w="25400">
            <a:solidFill>
              <a:srgbClr val="008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515" name="Shape 51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Talent Density</a:t>
            </a:r>
          </a:p>
        </p:txBody>
      </p:sp>
      <p:sp>
        <p:nvSpPr>
          <p:cNvPr id="522" name="Shape 522"/>
          <p:cNvSpPr txBox="1"/>
          <p:nvPr>
            <p:ph idx="1" type="body"/>
          </p:nvPr>
        </p:nvSpPr>
        <p:spPr>
          <a:xfrm>
            <a:off x="3505200" y="3429000"/>
            <a:ext cx="5181600" cy="2697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 of market compensation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Attract high-value people through freedom to make big impact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demanding about high performance culture</a:t>
            </a:r>
          </a:p>
        </p:txBody>
      </p:sp>
      <p:sp>
        <p:nvSpPr>
          <p:cNvPr id="523" name="Shape 523"/>
          <p:cNvSpPr txBox="1"/>
          <p:nvPr/>
        </p:nvSpPr>
        <p:spPr>
          <a:xfrm rot="-1282820">
            <a:off x="1566862" y="2817812"/>
            <a:ext cx="4592636" cy="457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High Performance Employees</a:t>
            </a:r>
          </a:p>
        </p:txBody>
      </p:sp>
      <p:cxnSp>
        <p:nvCxnSpPr>
          <p:cNvPr id="524" name="Shape 524"/>
          <p:cNvCxnSpPr/>
          <p:nvPr/>
        </p:nvCxnSpPr>
        <p:spPr>
          <a:xfrm flipH="1" rot="10800000">
            <a:off x="1600200" y="1828799"/>
            <a:ext cx="5867400" cy="2362200"/>
          </a:xfrm>
          <a:prstGeom prst="straightConnector1">
            <a:avLst/>
          </a:prstGeom>
          <a:noFill/>
          <a:ln cap="flat" cmpd="sng" w="25400">
            <a:solidFill>
              <a:srgbClr val="008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525" name="Shape 52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Minimize Complexity Growth</a:t>
            </a:r>
          </a:p>
        </p:txBody>
      </p:sp>
      <p:cxnSp>
        <p:nvCxnSpPr>
          <p:cNvPr id="532" name="Shape 532"/>
          <p:cNvCxnSpPr/>
          <p:nvPr/>
        </p:nvCxnSpPr>
        <p:spPr>
          <a:xfrm flipH="1" rot="10800000">
            <a:off x="1600200" y="3733800"/>
            <a:ext cx="5714999" cy="1066799"/>
          </a:xfrm>
          <a:prstGeom prst="straightConnector1">
            <a:avLst/>
          </a:prstGeom>
          <a:noFill/>
          <a:ln cap="flat" cmpd="sng" w="25400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533" name="Shape 533"/>
          <p:cNvSpPr txBox="1"/>
          <p:nvPr/>
        </p:nvSpPr>
        <p:spPr>
          <a:xfrm rot="-576605">
            <a:off x="2673349" y="4351338"/>
            <a:ext cx="3016249" cy="4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Complexity</a:t>
            </a:r>
          </a:p>
        </p:txBody>
      </p:sp>
      <p:sp>
        <p:nvSpPr>
          <p:cNvPr id="534" name="Shape 534"/>
          <p:cNvSpPr txBox="1"/>
          <p:nvPr>
            <p:ph idx="1" type="body"/>
          </p:nvPr>
        </p:nvSpPr>
        <p:spPr>
          <a:xfrm>
            <a:off x="381000" y="1981200"/>
            <a:ext cx="6400799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 big products vs many small ones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Eliminate distracting complexity (barnacles)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wary of efficiency optimizations that increase complexity and rigidity</a:t>
            </a:r>
          </a:p>
        </p:txBody>
      </p:sp>
      <p:sp>
        <p:nvSpPr>
          <p:cNvPr id="535" name="Shape 5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36" name="Shape 536"/>
          <p:cNvSpPr/>
          <p:nvPr/>
        </p:nvSpPr>
        <p:spPr>
          <a:xfrm>
            <a:off x="3733800" y="5486400"/>
            <a:ext cx="4572000" cy="9239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Note: sometimes long-term simplicity is achieved only through bursts of complexity to rework current systems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the Right People,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1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</a:t>
            </a: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a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Culture of Process Adherence,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have a Culture of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Creativity and Self-Discipline,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and Responsibility</a:t>
            </a:r>
          </a:p>
        </p:txBody>
      </p:sp>
      <p:sp>
        <p:nvSpPr>
          <p:cNvPr id="543" name="Shape 54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Freedom Absolute?</a:t>
            </a:r>
          </a:p>
        </p:txBody>
      </p:sp>
      <p:sp>
        <p:nvSpPr>
          <p:cNvPr id="550" name="Shape 550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Are all rules &amp; processes bad?</a:t>
            </a:r>
          </a:p>
        </p:txBody>
      </p:sp>
      <p:sp>
        <p:nvSpPr>
          <p:cNvPr id="551" name="Shape 55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 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 values,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opposed to the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nice-sounding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values,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shown by who gets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rewarded, promoted, or let go</a:t>
            </a:r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is not absolute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Like “free speech”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some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limited exceptions to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“freedom at work”</a:t>
            </a:r>
          </a:p>
        </p:txBody>
      </p:sp>
      <p:sp>
        <p:nvSpPr>
          <p:cNvPr id="558" name="Shape 5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Types of Necessary Rules</a:t>
            </a:r>
          </a:p>
        </p:txBody>
      </p:sp>
      <p:sp>
        <p:nvSpPr>
          <p:cNvPr id="565" name="Shape 56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b="0" i="0" lang="en-US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Prevent irrevocable disaster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Financials produced are wrong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Hackers steal our customers’ credit card info</a:t>
            </a: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b="0" i="0" lang="en-US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Moral, ethical, legal issues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Dishonesty, harassment are intolerable</a:t>
            </a: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Shape 5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Mostly, though, </a:t>
            </a:r>
            <a:r>
              <a:rPr b="1" i="0" lang="en-US" sz="3959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Rapid Recovery 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Right Model</a:t>
            </a:r>
          </a:p>
        </p:txBody>
      </p:sp>
      <p:sp>
        <p:nvSpPr>
          <p:cNvPr id="573" name="Shape 57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Just fix problems quickly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/>
              <a:buChar char="–"/>
            </a:pPr>
            <a:r>
              <a:rPr b="1" i="0" lang="en-US" sz="28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High performers make very few errors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We’re in a creative-inventive market, not a safety-critical market like medicine or nuclear power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may have heard preventing error is cheaper than fixing it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Yes, in manufacturing or medicine, but…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/>
              <a:buChar char="–"/>
            </a:pPr>
            <a:r>
              <a:rPr b="1" i="0" lang="en-US" sz="28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Not so in creative environments</a:t>
            </a:r>
          </a:p>
        </p:txBody>
      </p:sp>
      <p:sp>
        <p:nvSpPr>
          <p:cNvPr id="574" name="Shape 57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“Good” versus “Bad” Process</a:t>
            </a:r>
          </a:p>
        </p:txBody>
      </p:sp>
      <p:sp>
        <p:nvSpPr>
          <p:cNvPr id="580" name="Shape 58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“Good” process helps talented people get more done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Letting others know when you are updating code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Spend within budget each quarter so don’t have to coordinate every spending decision across departments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Regularly scheduled strategy and context meetings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“Bad” process tries to prevent recoverable mistakes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pre-approvals for $5k spending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people to sign off on banner ad creative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Permission needed to hang a poster on a wall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Multi-level approval process for projects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10 people to interview each candidate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None/>
            </a:pPr>
            <a:r>
              <a:t/>
            </a:r>
            <a:endParaRPr b="0" i="0" sz="272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Shape 58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Rule Creep</a:t>
            </a:r>
          </a:p>
        </p:txBody>
      </p:sp>
      <p:sp>
        <p:nvSpPr>
          <p:cNvPr id="588" name="Shape 58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“Bad” processes tend to creep in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Preventing errors just sounds so good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try to get rid of rules when we can, to reinforce the point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Shape 58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Netflix Vacation Policy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Tracking</a:t>
            </a:r>
          </a:p>
        </p:txBody>
      </p:sp>
      <p:sp>
        <p:nvSpPr>
          <p:cNvPr id="595" name="Shape 595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Until 2004 we had the standard model of N days per year</a:t>
            </a:r>
          </a:p>
        </p:txBody>
      </p:sp>
      <p:sp>
        <p:nvSpPr>
          <p:cNvPr id="596" name="Shape 59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Meanwhile…</a:t>
            </a:r>
          </a:p>
        </p:txBody>
      </p:sp>
      <p:sp>
        <p:nvSpPr>
          <p:cNvPr id="602" name="Shape 602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We’re all working online some nights and weekends, responding to emails at odd hours, spending some afternoons on personal time, and taking good vacations</a:t>
            </a:r>
          </a:p>
        </p:txBody>
      </p:sp>
      <p:sp>
        <p:nvSpPr>
          <p:cNvPr id="603" name="Shape 60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employee pointed out…</a:t>
            </a:r>
          </a:p>
        </p:txBody>
      </p:sp>
      <p:sp>
        <p:nvSpPr>
          <p:cNvPr id="609" name="Shape 609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 don’t track hours worked per day or per week, so why are we tracking days of vacation per year?</a:t>
            </a:r>
          </a:p>
        </p:txBody>
      </p:sp>
      <p:sp>
        <p:nvSpPr>
          <p:cNvPr id="610" name="Shape 6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realized…</a:t>
            </a:r>
          </a:p>
        </p:txBody>
      </p:sp>
      <p:sp>
        <p:nvSpPr>
          <p:cNvPr id="616" name="Shape 616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 should focus on what people get done, not on how many days worked  </a:t>
            </a: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Just as we don’t have an 9am-5pm workday policy, we don’t need a vacation policy</a:t>
            </a:r>
          </a:p>
        </p:txBody>
      </p:sp>
      <p:sp>
        <p:nvSpPr>
          <p:cNvPr id="617" name="Shape 61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Shape 62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Vacation Policy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Tracking</a:t>
            </a:r>
          </a:p>
        </p:txBody>
      </p:sp>
      <p:sp>
        <p:nvSpPr>
          <p:cNvPr id="623" name="Shape 623"/>
          <p:cNvSpPr txBox="1"/>
          <p:nvPr>
            <p:ph idx="1" type="subTitle"/>
          </p:nvPr>
        </p:nvSpPr>
        <p:spPr>
          <a:xfrm>
            <a:off x="1371600" y="3810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“there is no policy or tracking”</a:t>
            </a:r>
          </a:p>
        </p:txBody>
      </p:sp>
      <p:sp>
        <p:nvSpPr>
          <p:cNvPr id="624" name="Shape 62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 company values are the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behaviors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skills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are </a:t>
            </a: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valued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fellow employees</a:t>
            </a:r>
          </a:p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Shape 62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Vacation Policy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Tracking</a:t>
            </a:r>
          </a:p>
        </p:txBody>
      </p:sp>
      <p:sp>
        <p:nvSpPr>
          <p:cNvPr id="630" name="Shape 630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“there is no policy or tracking”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There is also no clothing policy at Netflix, </a:t>
            </a:r>
            <a:b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but no one comes to work naked</a:t>
            </a:r>
            <a:b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Lesson: you don’t need policies for everything</a:t>
            </a:r>
          </a:p>
        </p:txBody>
      </p:sp>
      <p:sp>
        <p:nvSpPr>
          <p:cNvPr id="631" name="Shape 63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Vacation Policy Doesn’t Mean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Vacation</a:t>
            </a:r>
          </a:p>
        </p:txBody>
      </p:sp>
      <p:sp>
        <p:nvSpPr>
          <p:cNvPr id="637" name="Shape 637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Netflix leaders set good examples by taking big vacations – and coming back inspired to find big ideas</a:t>
            </a:r>
          </a:p>
        </p:txBody>
      </p:sp>
      <p:sp>
        <p:nvSpPr>
          <p:cNvPr id="638" name="Shape 63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Another Example of Freedom and Responsibility…</a:t>
            </a:r>
          </a:p>
        </p:txBody>
      </p:sp>
      <p:sp>
        <p:nvSpPr>
          <p:cNvPr id="644" name="Shape 6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companies have complex policies around what you can expense, how you travel, what gifts you can accept, etc.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Plus they have whole departments to verify compliance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these policies</a:t>
            </a:r>
          </a:p>
        </p:txBody>
      </p:sp>
      <p:sp>
        <p:nvSpPr>
          <p:cNvPr id="650" name="Shape 65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Netflix Policies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Expensing, Entertainment,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Gifts &amp; Travel:</a:t>
            </a:r>
          </a:p>
        </p:txBody>
      </p:sp>
      <p:sp>
        <p:nvSpPr>
          <p:cNvPr id="657" name="Shape 657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“Act in Netflix’s Best Interest”</a:t>
            </a:r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(5 words long)</a:t>
            </a:r>
          </a:p>
        </p:txBody>
      </p:sp>
      <p:sp>
        <p:nvSpPr>
          <p:cNvPr id="658" name="Shape 6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“Act in Netflix’s Best Interest”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Generally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Means…</a:t>
            </a:r>
          </a:p>
        </p:txBody>
      </p:sp>
      <p:sp>
        <p:nvSpPr>
          <p:cNvPr id="665" name="Shape 66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Calibri"/>
              <a:buAutoNum type="arabicPeriod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Expense only what you would otherwise not spend, and is worthwhile for work</a:t>
            </a:r>
          </a:p>
          <a:p>
            <a:pPr indent="-514350" lvl="0" marL="51435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Calibri"/>
              <a:buAutoNum type="arabicPeriod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Travel as you would if it were your own money</a:t>
            </a:r>
          </a:p>
          <a:p>
            <a:pPr indent="-514350" lvl="0" marL="51435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Calibri"/>
              <a:buAutoNum type="arabicPeriod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Disclose non-trivial vendor gifts</a:t>
            </a:r>
          </a:p>
          <a:p>
            <a:pPr indent="-514350" lvl="0" marL="51435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Calibri"/>
              <a:buAutoNum type="arabicPeriod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 from Netflix only when it is inefficient to not take, and inconsequential</a:t>
            </a:r>
          </a:p>
          <a:p>
            <a:pPr indent="-520700" lvl="1" marL="914400" marR="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–"/>
            </a:pPr>
            <a:r>
              <a:rPr b="0" i="0" lang="en-US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“taking” means, for example, printing personal documents at work or making personal calls on work phone: inconsequential and inefficient to avoid</a:t>
            </a:r>
          </a:p>
        </p:txBody>
      </p:sp>
      <p:sp>
        <p:nvSpPr>
          <p:cNvPr id="666" name="Shape 6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and Responsibility</a:t>
            </a:r>
          </a:p>
        </p:txBody>
      </p:sp>
      <p:sp>
        <p:nvSpPr>
          <p:cNvPr id="672" name="Shape 67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people say one can’t do it at scale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since going public in 2002, which is traditionally the end of freedom, we’ve substantially </a:t>
            </a:r>
            <a:r>
              <a:rPr b="1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increased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talent density and employee freedom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Shape 6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Shape 67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 of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Responsibility: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We Grow, Minimize Rules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Inhibit Chaos with Ever More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People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Flexibility is More Important </a:t>
            </a:r>
            <a:b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 Efficiency in the Long Term</a:t>
            </a:r>
          </a:p>
        </p:txBody>
      </p:sp>
      <p:sp>
        <p:nvSpPr>
          <p:cNvPr id="680" name="Shape 68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686" name="Shape 68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7" name="Shape 68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 txBox="1"/>
          <p:nvPr>
            <p:ph type="ctrTitle"/>
          </p:nvPr>
        </p:nvSpPr>
        <p:spPr>
          <a:xfrm>
            <a:off x="533400" y="2130425"/>
            <a:ext cx="8153399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want to build a ship, </a:t>
            </a: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don't drum up the people </a:t>
            </a: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gather wood, divide the </a:t>
            </a: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work, and give orders.  </a:t>
            </a: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Instead, teach them to yearn </a:t>
            </a:r>
            <a:b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the vast and endless sea.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3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-Antoine De Saint-Exupery,  </a:t>
            </a:r>
            <a:br>
              <a:rPr b="0" i="0" lang="en-US" sz="243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3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Author of </a:t>
            </a:r>
            <a:r>
              <a:rPr b="0" i="0" lang="en-US" sz="243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Little Prince</a:t>
            </a:r>
          </a:p>
        </p:txBody>
      </p:sp>
      <p:sp>
        <p:nvSpPr>
          <p:cNvPr id="693" name="Shape 69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Netflix, we particularly value the following nine behaviors and skills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our colleagues…</a:t>
            </a:r>
          </a:p>
        </p:txBody>
      </p:sp>
      <p:sp>
        <p:nvSpPr>
          <p:cNvPr id="146" name="Shape 146"/>
          <p:cNvSpPr txBox="1"/>
          <p:nvPr>
            <p:ph idx="1" type="subTitle"/>
          </p:nvPr>
        </p:nvSpPr>
        <p:spPr>
          <a:xfrm>
            <a:off x="1371600" y="4572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…meaning we hire and promote people who demonstrate these nine</a:t>
            </a:r>
          </a:p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Shape 69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best managers figure out how to get great outcomes by setting the appropriate context, rather than by trying to control their people</a:t>
            </a:r>
          </a:p>
        </p:txBody>
      </p:sp>
      <p:sp>
        <p:nvSpPr>
          <p:cNvPr id="699" name="Shape 69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 txBox="1"/>
          <p:nvPr>
            <p:ph idx="4294967295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</p:txBody>
      </p:sp>
      <p:sp>
        <p:nvSpPr>
          <p:cNvPr id="705" name="Shape 705"/>
          <p:cNvSpPr txBox="1"/>
          <p:nvPr>
            <p:ph idx="4294967295" type="body"/>
          </p:nvPr>
        </p:nvSpPr>
        <p:spPr>
          <a:xfrm>
            <a:off x="533400" y="1828800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 (embrace)</a:t>
            </a:r>
          </a:p>
        </p:txBody>
      </p:sp>
      <p:sp>
        <p:nvSpPr>
          <p:cNvPr id="706" name="Shape 706"/>
          <p:cNvSpPr txBox="1"/>
          <p:nvPr>
            <p:ph idx="4294967295" type="body"/>
          </p:nvPr>
        </p:nvSpPr>
        <p:spPr>
          <a:xfrm>
            <a:off x="457200" y="2438400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Strategy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Metrics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Assumptions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Clearly-defined roles 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Knowledge of the stakes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Transparency around decision-making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Shape 707"/>
          <p:cNvSpPr txBox="1"/>
          <p:nvPr>
            <p:ph idx="4294967295" type="body"/>
          </p:nvPr>
        </p:nvSpPr>
        <p:spPr>
          <a:xfrm>
            <a:off x="4648200" y="1828800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(avoid)</a:t>
            </a:r>
          </a:p>
        </p:txBody>
      </p:sp>
      <p:sp>
        <p:nvSpPr>
          <p:cNvPr id="708" name="Shape 708"/>
          <p:cNvSpPr txBox="1"/>
          <p:nvPr>
            <p:ph idx="4294967295" type="body"/>
          </p:nvPr>
        </p:nvSpPr>
        <p:spPr>
          <a:xfrm>
            <a:off x="4648200" y="2438400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Top-down decision-making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approval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Committees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Planning and process valued more than results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9" name="Shape 709"/>
          <p:cNvSpPr txBox="1"/>
          <p:nvPr/>
        </p:nvSpPr>
        <p:spPr>
          <a:xfrm>
            <a:off x="914400" y="1219200"/>
            <a:ext cx="7924799" cy="671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the insight and understanding to enable sound decisions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Shape 7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 Context</a:t>
            </a:r>
          </a:p>
        </p:txBody>
      </p:sp>
      <p:sp>
        <p:nvSpPr>
          <p:cNvPr id="716" name="Shape 7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to company/functional goals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Relative priority (how important/how time sensitive)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Critical (needs to happen now), or…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Nice to have (when you can get to it)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of precision &amp; refinement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errors (credit cards handling, etc…), or…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Pretty good / can correct errors (website), or…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–"/>
            </a:pPr>
            <a:r>
              <a:rPr b="0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Rough (experimental)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stakeholders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740"/>
              <a:buFont typeface="Arial"/>
              <a:buChar char="•"/>
            </a:pPr>
            <a:r>
              <a:rPr b="0" i="0" lang="en-US" sz="27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metrics / definition of success</a:t>
            </a:r>
          </a:p>
        </p:txBody>
      </p:sp>
      <p:sp>
        <p:nvSpPr>
          <p:cNvPr id="717" name="Shape 71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Managers: When one of your talented people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something dumb,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blame them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Instead,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yourself what context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failed to set</a:t>
            </a:r>
          </a:p>
        </p:txBody>
      </p:sp>
      <p:sp>
        <p:nvSpPr>
          <p:cNvPr id="723" name="Shape 72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Managers: When you are tempted to “control” your people, ask yourself what context you could set instead </a:t>
            </a:r>
          </a:p>
        </p:txBody>
      </p:sp>
      <p:sp>
        <p:nvSpPr>
          <p:cNvPr id="729" name="Shape 729"/>
          <p:cNvSpPr txBox="1"/>
          <p:nvPr>
            <p:ph idx="1" type="subTitle"/>
          </p:nvPr>
        </p:nvSpPr>
        <p:spPr>
          <a:xfrm>
            <a:off x="1371600" y="43434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Are </a:t>
            </a:r>
            <a:r>
              <a:rPr b="0" i="1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articulate and inspiring enough about goals and strategies? </a:t>
            </a:r>
          </a:p>
        </p:txBody>
      </p:sp>
      <p:sp>
        <p:nvSpPr>
          <p:cNvPr id="730" name="Shape 73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Managing Through Context?</a:t>
            </a:r>
          </a:p>
        </p:txBody>
      </p:sp>
      <p:sp>
        <p:nvSpPr>
          <p:cNvPr id="736" name="Shape 736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High performance people will do better work if they understand the context</a:t>
            </a:r>
          </a:p>
        </p:txBody>
      </p:sp>
      <p:sp>
        <p:nvSpPr>
          <p:cNvPr id="737" name="Shape 73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Shape 74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Investing in Context</a:t>
            </a:r>
          </a:p>
        </p:txBody>
      </p:sp>
      <p:sp>
        <p:nvSpPr>
          <p:cNvPr id="743" name="Shape 74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96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This is why we do new employee college, frequent department meetings, and why we are so open internally about strategies and results</a:t>
            </a:r>
          </a:p>
        </p:txBody>
      </p:sp>
      <p:sp>
        <p:nvSpPr>
          <p:cNvPr id="744" name="Shape 7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Shape 74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Exceptions to “Context, not Control”</a:t>
            </a:r>
          </a:p>
        </p:txBody>
      </p:sp>
      <p:sp>
        <p:nvSpPr>
          <p:cNvPr id="750" name="Shape 75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can be important in emergency 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time to take long-term capacity-building view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can be important when someone is still learning their area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Takes time to pick up the necessary context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can be important when you have the wrong person in a role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Temporarily, no doubt</a:t>
            </a:r>
          </a:p>
        </p:txBody>
      </p:sp>
      <p:sp>
        <p:nvSpPr>
          <p:cNvPr id="751" name="Shape 75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757" name="Shape 75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Shape 7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Shape 76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Models of Corporate Teamwork</a:t>
            </a:r>
          </a:p>
        </p:txBody>
      </p:sp>
      <p:sp>
        <p:nvSpPr>
          <p:cNvPr id="764" name="Shape 76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Tightly Coupled Monolith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Independent Silos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5" name="Shape 76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4419600" y="990600"/>
            <a:ext cx="3581399" cy="1965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make wise decisions (people, technical, business, and creative) despite ambiguity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identify root causes, and get beyond treating symptoms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think strategically, and can articulate what you are, </a:t>
            </a:r>
            <a:r>
              <a:rPr i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are not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trying to do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smartly separate what must be done well now, and what can be improved later </a:t>
            </a:r>
          </a:p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5" name="Shape 155"/>
          <p:cNvSpPr txBox="1"/>
          <p:nvPr/>
        </p:nvSpPr>
        <p:spPr>
          <a:xfrm>
            <a:off x="838200" y="2362200"/>
            <a:ext cx="2230437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Judgment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Tightly Coupled Monolith</a:t>
            </a:r>
          </a:p>
        </p:txBody>
      </p:sp>
      <p:sp>
        <p:nvSpPr>
          <p:cNvPr id="771" name="Shape 77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Senior management reviews nearly all tactics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e.g., CEO reviews all job offers or advertising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Lots of x-departmental buy-in meetings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Keeping other internal groups happy has equal precedence with pleasing customers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Mavericks get exhausted trying to innovate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coordinated through centralization, but very slow, and slowness increases with size</a:t>
            </a:r>
          </a:p>
        </p:txBody>
      </p:sp>
      <p:sp>
        <p:nvSpPr>
          <p:cNvPr id="772" name="Shape 77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Shape 77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Independent Silos</a:t>
            </a:r>
          </a:p>
        </p:txBody>
      </p:sp>
      <p:sp>
        <p:nvSpPr>
          <p:cNvPr id="778" name="Shape 77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group executes on their objectives with little coordination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Everyone does their own thing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that requires coordination suffers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Alienation and suspicion between departments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works well when areas are independent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e.g., aircraft engines and blenders for GE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Shape 7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Shape 78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#3 is the Netflix Choice</a:t>
            </a:r>
          </a:p>
        </p:txBody>
      </p:sp>
      <p:sp>
        <p:nvSpPr>
          <p:cNvPr id="785" name="Shape 78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Tightly Coupled Monolith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Independent Silos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Calibri"/>
              <a:buAutoNum type="arabicPeriod"/>
            </a:pPr>
            <a:r>
              <a:rPr b="1" i="0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Shape 78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Shape 79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</p:txBody>
      </p:sp>
      <p:sp>
        <p:nvSpPr>
          <p:cNvPr id="792" name="Shape 79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1818"/>
              <a:buFont typeface="Arial"/>
              <a:buChar char="•"/>
            </a:pPr>
            <a:r>
              <a:rPr b="0" i="0" lang="en-US" sz="22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Strategy and goals are clear, specific, broadly understood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interactions focused on strategy and goals, rather than tactics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Requires large investment in management time to be transparent and articulate and perceptive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1818"/>
              <a:buFont typeface="Arial"/>
              <a:buChar char="•"/>
            </a:pPr>
            <a:r>
              <a:rPr b="0" i="0" lang="en-US" sz="22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Loosely Coupled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Minimal cross-functional meetings except to get aligned on goals and strategy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Trust between groups on tactics without previewing/approving each one – so groups can move fast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Leaders reaching out proactively for ad-hoc coordination and perspective as appropriate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Char char="–"/>
            </a:pPr>
            <a:r>
              <a:rPr b="0" i="0" lang="en-US" sz="1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Occasional post-mortems on tactics necessary to increase alignment</a:t>
            </a:r>
          </a:p>
        </p:txBody>
      </p:sp>
      <p:sp>
        <p:nvSpPr>
          <p:cNvPr id="793" name="Shape 79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Shape 799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 teamwork effectiveness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depends on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959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b="1" i="0" lang="en-US" sz="3959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good context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 is to be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 and Fast and Flexible</a:t>
            </a:r>
          </a:p>
        </p:txBody>
      </p:sp>
      <p:sp>
        <p:nvSpPr>
          <p:cNvPr id="800" name="Shape 80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hape 80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Seven Aspects of our Culture</a:t>
            </a:r>
          </a:p>
        </p:txBody>
      </p:sp>
      <p:sp>
        <p:nvSpPr>
          <p:cNvPr id="807" name="Shape 80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 are what we Value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Freedom &amp; Responsibility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Context, not Control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Aligned, Loosely Coupled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Pay Top of Market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Promotions &amp; Development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8" name="Shape 80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Shape 81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Top of Market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Core to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Performance Culture</a:t>
            </a:r>
          </a:p>
        </p:txBody>
      </p:sp>
      <p:sp>
        <p:nvSpPr>
          <p:cNvPr id="815" name="Shape 815"/>
          <p:cNvSpPr txBox="1"/>
          <p:nvPr>
            <p:ph idx="1" type="subTitle"/>
          </p:nvPr>
        </p:nvSpPr>
        <p:spPr>
          <a:xfrm>
            <a:off x="1371600" y="3886200"/>
            <a:ext cx="6400799" cy="2209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One outstanding employee gets more done and costs less than two adequate employees</a:t>
            </a: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indent="0" lvl="0" marL="0" marR="0" rtl="0" algn="ctr">
              <a:lnSpc>
                <a:spcPct val="9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We endeavor to have only </a:t>
            </a:r>
            <a:b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7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outstanding employees</a:t>
            </a:r>
          </a:p>
        </p:txBody>
      </p:sp>
      <p:sp>
        <p:nvSpPr>
          <p:cNvPr id="816" name="Shape 8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Tests for Top of Market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a Person</a:t>
            </a:r>
          </a:p>
        </p:txBody>
      </p:sp>
      <p:sp>
        <p:nvSpPr>
          <p:cNvPr id="823" name="Shape 82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could person get elsewhere?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we pay for replacement?</a:t>
            </a:r>
          </a:p>
          <a:p>
            <a:pPr indent="-514350" lvl="0" marL="51435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we pay to keep that person?</a:t>
            </a:r>
          </a:p>
          <a:p>
            <a:pPr indent="-5207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they had a bigger offer elsewhere</a:t>
            </a:r>
          </a:p>
        </p:txBody>
      </p:sp>
      <p:sp>
        <p:nvSpPr>
          <p:cNvPr id="824" name="Shape 82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25" name="Shape 8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Confidential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Shape 83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Takes Great Judgment</a:t>
            </a:r>
          </a:p>
        </p:txBody>
      </p:sp>
      <p:sp>
        <p:nvSpPr>
          <p:cNvPr id="832" name="Shape 8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 is to keep each employee at top of market </a:t>
            </a:r>
            <a:r>
              <a:rPr b="0" i="1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that person 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them more than anyone else likely would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them as much as a replacement would cost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them as much as we would pay to keep them if they had higher offer from elsewhere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Shape 83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Titles Not Very Helpful</a:t>
            </a:r>
          </a:p>
        </p:txBody>
      </p:sp>
      <p:sp>
        <p:nvSpPr>
          <p:cNvPr id="840" name="Shape 84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Lots of people have the title “Major League Pitcher” but they are not all equally effective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Similarly, all people with the title “Senior Marketing Manager” or “Director of Engineering” are not equally effective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the art of compensation is answering the Three Tests for each employee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1" name="Shape 84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